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12" r:id="rId2"/>
    <p:sldId id="327" r:id="rId3"/>
    <p:sldId id="328" r:id="rId4"/>
    <p:sldId id="302" r:id="rId5"/>
    <p:sldId id="277" r:id="rId6"/>
    <p:sldId id="305" r:id="rId7"/>
    <p:sldId id="291" r:id="rId8"/>
    <p:sldId id="27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C9C11-6C58-4A74-815A-0ED29DACA76B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305A3-C6E0-49A5-B449-9A5C442CE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0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76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1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0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099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6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CC41-920D-436C-9599-7E3C7AA534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8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D6C27-181E-46D4-83D9-74E25CD4A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A0348F-0B20-4F1E-A9A2-C16246DFF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AD4DF-D40C-40CD-9A6E-87A0B64A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98EE5-BF84-4EBB-B277-D2806021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AA7B5-2A26-4322-86B4-4506D0AC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87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64C3-2C9E-4F8E-B5E7-37684D43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991AF-08F3-4CDD-B281-514B5DEBB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CAEB7-6873-4C74-A6C1-E4617B3E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B811D-2EA8-4BD1-9728-C7EFA083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1AD76-3EFA-4C7E-AFE0-779AD3CC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7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0A6A0-002A-48CA-A276-EA7A1A958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5306C-DB32-4526-A88E-27E709351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3C081-3575-4722-B4B4-849DED8C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5B27-2F7E-4D05-A1E3-4D9D54FE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48665-5506-44A5-AA01-514AD3A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4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E7A57-8A56-41FE-8C4F-BCDD8EE6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BD51A-F38A-4BEB-A051-91EE03626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73EF0-F0D8-456F-B1C2-670F5657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A66F74-F040-4065-9B8D-5BF8D653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FC8E1-B2DF-4810-A1F6-00ADB657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6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77836-CAD6-47B4-830A-9E87227B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A7741-FCE0-4952-9631-5C67702B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4D1E5-2462-49BC-B10B-B1D8DBD0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6CFE6D-8BCC-4906-AE2A-CEC0CD4A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6EFCD-4FA5-410A-83C2-AC9CE94D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9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29900-4B3A-47C8-9337-C3F870D9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A4F0-A8A5-417C-A24E-526C86CF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65C5E-70C9-4F6D-8FC7-459B2F7EC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6D4AB-A8D4-4636-9AC2-A1805BE7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73837-77A8-4C82-A5F8-7D819B04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0859E-0B80-4153-BA27-17898576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6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3B94F-9168-4DFD-8E78-1906920E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B87277-2E33-4E59-97FB-97F8F5692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77CF3C-232B-4F4F-8774-E9EA0072E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0A98F-19F6-4DB3-B325-3B1A669B2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46AB96-8426-446A-BBB8-33C77E408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631CAA-B095-42FA-8A3E-83A8DE78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D600A3-3E9F-4DB4-8793-BBA61DEA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762D52-0350-46C4-BFD5-A7DF5B15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2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F847A-6877-4BF2-8C73-3FA7BAB2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E0171A-1302-4B1A-B980-309563F5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7C5368-C863-41BA-934D-F88D79BA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C26CF7-13E1-4325-95BF-93414E5F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7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474570-8292-4D3E-8EB4-0054933E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D8159E-7966-4250-8375-97A56B60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E16DE-F328-4737-9E83-9049A18D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0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FA75-7E90-49DA-97D2-EDB6C7CC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C67D7B-7094-4E0D-A159-6B2F8062E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64611A-5C34-4612-8B51-737B6058B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A8CA9C-5300-4175-8708-2316BFBA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6E9D3D-49EB-4749-950F-595C9E4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95F2-75F8-4DF9-894B-818B2492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1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8419D-089B-4225-AE43-FCE2BF5A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A4BEEB-8D7B-4757-882E-CA9C7E47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65794B-31A0-455E-B773-240A59789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08875-BDFE-46EC-A07C-AE26EC4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90F26-1207-4333-B539-E4867B84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A14AE-BF02-4D69-BC63-663DDD58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4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6F925F-4480-4D84-A197-E04DAB72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DB9B8-07E9-4F44-84D8-D3AAC77AA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1F06F-048E-42EA-A46F-35F542B66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7938A-A242-4A8B-B4CC-A7E710708C96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CF7FD-FF11-48F6-8591-57C7AF323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2F1B1-3175-427B-96DC-326C71CE5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D347-16C1-40DF-8029-88FFC3A4D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7D55E-E62A-4F3C-9446-8910C0970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8" t="14653" r="26070" b="20903"/>
          <a:stretch/>
        </p:blipFill>
        <p:spPr>
          <a:xfrm>
            <a:off x="1830185" y="1772817"/>
            <a:ext cx="3977783" cy="3393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F29C6-D91D-4E0C-A86E-F1A1050D1B3F}"/>
              </a:ext>
            </a:extLst>
          </p:cNvPr>
          <p:cNvSpPr txBox="1"/>
          <p:nvPr/>
        </p:nvSpPr>
        <p:spPr>
          <a:xfrm>
            <a:off x="8891763" y="844247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팀 프로젝트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59292A-5889-4D1C-822F-359F62AD7FC2}"/>
              </a:ext>
            </a:extLst>
          </p:cNvPr>
          <p:cNvGrpSpPr/>
          <p:nvPr/>
        </p:nvGrpSpPr>
        <p:grpSpPr>
          <a:xfrm>
            <a:off x="6096001" y="1509168"/>
            <a:ext cx="4392488" cy="3162594"/>
            <a:chOff x="4747942" y="1197256"/>
            <a:chExt cx="3468042" cy="26380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5236BB-933A-4182-AA97-1C19B3F20C4C}"/>
                </a:ext>
              </a:extLst>
            </p:cNvPr>
            <p:cNvSpPr txBox="1">
              <a:spLocks/>
            </p:cNvSpPr>
            <p:nvPr/>
          </p:nvSpPr>
          <p:spPr>
            <a:xfrm>
              <a:off x="5209831" y="1197256"/>
              <a:ext cx="2551327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이동수단 위치 </a:t>
              </a:r>
              <a:r>
                <a:rPr lang="ko-KR" altLang="en-US" sz="2000" b="1" dirty="0" err="1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명조" pitchFamily="18" charset="-127"/>
                  <a:ea typeface="나눔명조" pitchFamily="18" charset="-127"/>
                </a:rPr>
                <a:t>추적기</a:t>
              </a:r>
              <a:endParaRPr lang="ko-KR" altLang="en-US" sz="20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4F1A5A-642B-4CCC-A904-10063C4BEB7F}"/>
                </a:ext>
              </a:extLst>
            </p:cNvPr>
            <p:cNvSpPr txBox="1"/>
            <p:nvPr/>
          </p:nvSpPr>
          <p:spPr>
            <a:xfrm>
              <a:off x="4747942" y="1957749"/>
              <a:ext cx="3468042" cy="1877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도난 사고시 실시간으로 앱을 통해 </a:t>
              </a:r>
              <a:r>
                <a:rPr lang="ko-KR" altLang="en-US" sz="1600" dirty="0">
                  <a:solidFill>
                    <a:srgbClr val="FF00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이동수단의 위치 추적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을 하기 위함</a:t>
              </a:r>
              <a:b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참여 인원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2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명</a:t>
              </a:r>
              <a:b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</a:b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개발 기간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19.09 ~ 19.11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프로그램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Raspberry PI</a:t>
              </a:r>
            </a:p>
            <a:p>
              <a:pPr algn="l" fontAlgn="base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역할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: F/W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개발</a:t>
              </a:r>
              <a:r>
                <a:rPr lang="en-US" altLang="ko-KR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,</a:t>
              </a:r>
              <a:r>
                <a:rPr lang="ko-KR" altLang="en-US" sz="1600" dirty="0">
                  <a:solidFill>
                    <a:srgbClr val="626262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앱 제작</a:t>
              </a:r>
              <a:endParaRPr lang="en-US" altLang="ko-KR" sz="1600" dirty="0">
                <a:solidFill>
                  <a:srgbClr val="626262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2DBE2D-28F7-4785-930A-7558A3430D56}"/>
              </a:ext>
            </a:extLst>
          </p:cNvPr>
          <p:cNvSpPr txBox="1"/>
          <p:nvPr/>
        </p:nvSpPr>
        <p:spPr>
          <a:xfrm>
            <a:off x="1922320" y="5166661"/>
            <a:ext cx="6336704" cy="1519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" indent="63500" algn="just" fontAlgn="base">
              <a:lnSpc>
                <a:spcPct val="160000"/>
              </a:lnSpc>
            </a:pPr>
            <a:r>
              <a:rPr lang="ko-KR" altLang="en-US" sz="15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500" b="1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이동수단에 장착하여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파악할 수 있는 로봇을 개발</a:t>
            </a: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제어기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5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전송</a:t>
            </a:r>
            <a:endParaRPr lang="en-US" altLang="ko-KR" sz="15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1910" indent="63500" algn="just" fontAlgn="base">
              <a:lnSpc>
                <a:spcPct val="160000"/>
              </a:lnSpc>
            </a:pPr>
            <a:r>
              <a:rPr lang="en-US" altLang="ko-KR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sz="15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통해 실시간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4961168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D14576A-6AA4-4257-8453-09298C31C5B5}"/>
              </a:ext>
            </a:extLst>
          </p:cNvPr>
          <p:cNvSpPr txBox="1">
            <a:spLocks/>
          </p:cNvSpPr>
          <p:nvPr/>
        </p:nvSpPr>
        <p:spPr>
          <a:xfrm>
            <a:off x="4997878" y="739232"/>
            <a:ext cx="219624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데이터 전송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697F3-1382-45A5-94E3-67F2C374ACB4}"/>
              </a:ext>
            </a:extLst>
          </p:cNvPr>
          <p:cNvSpPr txBox="1"/>
          <p:nvPr/>
        </p:nvSpPr>
        <p:spPr>
          <a:xfrm>
            <a:off x="8891763" y="844247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팀 프로젝트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1517A858-1983-4929-9370-68A07D9F4405}"/>
              </a:ext>
            </a:extLst>
          </p:cNvPr>
          <p:cNvCxnSpPr>
            <a:cxnSpLocks/>
            <a:stCxn id="22" idx="1"/>
            <a:endCxn id="7" idx="2"/>
          </p:cNvCxnSpPr>
          <p:nvPr/>
        </p:nvCxnSpPr>
        <p:spPr>
          <a:xfrm rot="10800000">
            <a:off x="3380203" y="3247493"/>
            <a:ext cx="267524" cy="8775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9FA9137-41C4-45F6-8C77-DEF395FBEC59}"/>
              </a:ext>
            </a:extLst>
          </p:cNvPr>
          <p:cNvGrpSpPr/>
          <p:nvPr/>
        </p:nvGrpSpPr>
        <p:grpSpPr>
          <a:xfrm>
            <a:off x="1631504" y="1702342"/>
            <a:ext cx="8989868" cy="4606979"/>
            <a:chOff x="158819" y="1702341"/>
            <a:chExt cx="8989868" cy="460697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5FA00F4-529F-4D32-92FA-EA384364724E}"/>
                </a:ext>
              </a:extLst>
            </p:cNvPr>
            <p:cNvGrpSpPr/>
            <p:nvPr/>
          </p:nvGrpSpPr>
          <p:grpSpPr>
            <a:xfrm>
              <a:off x="3815215" y="1706902"/>
              <a:ext cx="2692448" cy="1658491"/>
              <a:chOff x="682683" y="2702330"/>
              <a:chExt cx="3450581" cy="151650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FAD3B194-6C80-4478-B70F-FCB93F6D3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155" r="39876" b="37118"/>
              <a:stretch/>
            </p:blipFill>
            <p:spPr>
              <a:xfrm>
                <a:off x="682683" y="2981701"/>
                <a:ext cx="3450581" cy="123713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A33CE7-42BB-4969-8523-D00374728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020" y="2702330"/>
                <a:ext cx="2232248" cy="2823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700" dirty="0">
                    <a:gradFill>
                      <a:gsLst>
                        <a:gs pos="0">
                          <a:schemeClr val="tx1"/>
                        </a:gs>
                        <a:gs pos="21000">
                          <a:schemeClr val="tx1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Web Server</a:t>
                </a:r>
                <a:endParaRPr lang="ko-KR" altLang="en-US" sz="1700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4EC4722-94FF-4D18-8235-E50393CE4FA8}"/>
                </a:ext>
              </a:extLst>
            </p:cNvPr>
            <p:cNvGrpSpPr/>
            <p:nvPr/>
          </p:nvGrpSpPr>
          <p:grpSpPr>
            <a:xfrm>
              <a:off x="6711032" y="1702341"/>
              <a:ext cx="2437655" cy="4606979"/>
              <a:chOff x="5289953" y="1303970"/>
              <a:chExt cx="3403802" cy="507794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E84844-2E24-46F7-97DE-9D3F8D8AC9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7432" y="1303970"/>
                <a:ext cx="2232248" cy="40011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2500" lnSpcReduction="10000"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dirty="0">
                    <a:gradFill>
                      <a:gsLst>
                        <a:gs pos="0">
                          <a:schemeClr val="tx1"/>
                        </a:gs>
                        <a:gs pos="21000">
                          <a:schemeClr val="tx1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App</a:t>
                </a:r>
                <a:endParaRPr lang="ko-KR" altLang="en-US" sz="2000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8DE2A9E-A651-4D46-A63F-78715834E87F}"/>
                  </a:ext>
                </a:extLst>
              </p:cNvPr>
              <p:cNvGrpSpPr/>
              <p:nvPr/>
            </p:nvGrpSpPr>
            <p:grpSpPr>
              <a:xfrm>
                <a:off x="5289953" y="1716497"/>
                <a:ext cx="3403802" cy="4665418"/>
                <a:chOff x="5289953" y="1716497"/>
                <a:chExt cx="3403802" cy="4665418"/>
              </a:xfrm>
            </p:grpSpPr>
            <p:pic>
              <p:nvPicPr>
                <p:cNvPr id="36" name="그림 35" descr="스크린샷, 지도이(가) 표시된 사진&#10;&#10;자동 생성된 설명">
                  <a:extLst>
                    <a:ext uri="{FF2B5EF4-FFF2-40B4-BE49-F238E27FC236}">
                      <a16:creationId xmlns:a16="http://schemas.microsoft.com/office/drawing/2014/main" id="{421949F7-54C2-4B0C-965F-3E7042F7C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b="-1674"/>
                <a:stretch/>
              </p:blipFill>
              <p:spPr>
                <a:xfrm>
                  <a:off x="5289953" y="1716497"/>
                  <a:ext cx="3403802" cy="4665418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339E2CD7-3164-423B-A703-A9D29FEA0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918" t="9964" r="48660" b="87338"/>
                <a:stretch/>
              </p:blipFill>
              <p:spPr>
                <a:xfrm>
                  <a:off x="6732240" y="2053025"/>
                  <a:ext cx="504056" cy="16126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16334AD8-0476-48B9-A010-4EE910B070B8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6507663" y="2688912"/>
              <a:ext cx="203369" cy="15040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047E1A8-F3DD-4627-8C0F-04E5CB50A0EE}"/>
                </a:ext>
              </a:extLst>
            </p:cNvPr>
            <p:cNvGrpSpPr/>
            <p:nvPr/>
          </p:nvGrpSpPr>
          <p:grpSpPr>
            <a:xfrm>
              <a:off x="2175042" y="3541065"/>
              <a:ext cx="2808313" cy="1503722"/>
              <a:chOff x="1936755" y="696130"/>
              <a:chExt cx="1997526" cy="150372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352550A-858A-4C96-92B6-95110B1F3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311" t="18024" r="48924" b="67115"/>
              <a:stretch/>
            </p:blipFill>
            <p:spPr>
              <a:xfrm>
                <a:off x="1936755" y="696130"/>
                <a:ext cx="1997526" cy="1167901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0CB63B-9347-4D2D-9F5D-85CD8A76A748}"/>
                  </a:ext>
                </a:extLst>
              </p:cNvPr>
              <p:cNvSpPr txBox="1"/>
              <p:nvPr/>
            </p:nvSpPr>
            <p:spPr>
              <a:xfrm>
                <a:off x="2192849" y="1845909"/>
                <a:ext cx="154307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GPS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72A0657-ED69-4D99-9F70-1AAB6BB19BFD}"/>
                </a:ext>
              </a:extLst>
            </p:cNvPr>
            <p:cNvGrpSpPr/>
            <p:nvPr/>
          </p:nvGrpSpPr>
          <p:grpSpPr>
            <a:xfrm>
              <a:off x="158819" y="1736630"/>
              <a:ext cx="3497397" cy="1510861"/>
              <a:chOff x="612719" y="4080411"/>
              <a:chExt cx="3074066" cy="151086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012C146-29CF-4E07-BAF8-C1F22EBE78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951" t="39849" r="33281" b="47200"/>
              <a:stretch/>
            </p:blipFill>
            <p:spPr>
              <a:xfrm>
                <a:off x="612719" y="4464771"/>
                <a:ext cx="3074066" cy="11265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D2A78C-673E-4240-A2EE-8CA61F6634FA}"/>
                  </a:ext>
                </a:extLst>
              </p:cNvPr>
              <p:cNvSpPr txBox="1"/>
              <p:nvPr/>
            </p:nvSpPr>
            <p:spPr>
              <a:xfrm>
                <a:off x="1509920" y="4080411"/>
                <a:ext cx="1370643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7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Raspberry PI</a:t>
                </a: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C5267A8-6039-4AF5-B9F1-96E300D4D901}"/>
                </a:ext>
              </a:extLst>
            </p:cNvPr>
            <p:cNvCxnSpPr>
              <a:cxnSpLocks/>
              <a:stCxn id="7" idx="3"/>
              <a:endCxn id="28" idx="1"/>
            </p:cNvCxnSpPr>
            <p:nvPr/>
          </p:nvCxnSpPr>
          <p:spPr>
            <a:xfrm>
              <a:off x="3656216" y="2684241"/>
              <a:ext cx="158999" cy="46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1860EF5-A860-4548-A16A-53452EFEA2AF}"/>
              </a:ext>
            </a:extLst>
          </p:cNvPr>
          <p:cNvSpPr txBox="1"/>
          <p:nvPr/>
        </p:nvSpPr>
        <p:spPr>
          <a:xfrm>
            <a:off x="1619498" y="5723964"/>
            <a:ext cx="6636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GPS</a:t>
            </a:r>
            <a:r>
              <a:rPr lang="en-US" altLang="ko-KR" kern="100" dirty="0">
                <a:solidFill>
                  <a:srgbClr val="FF0000"/>
                </a:solidFill>
                <a:latin typeface="나눔명조" panose="020B0600000101010101" charset="-127"/>
                <a:ea typeface="나눔명조" panose="020B0600000101010101" charset="-127"/>
              </a:rPr>
              <a:t> →</a:t>
            </a:r>
            <a:r>
              <a:rPr lang="en-US" altLang="ko-KR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Raspberry PI</a:t>
            </a:r>
            <a:r>
              <a:rPr lang="ko-KR" altLang="en-US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kern="100" dirty="0">
                <a:solidFill>
                  <a:srgbClr val="FF0000"/>
                </a:solidFill>
                <a:latin typeface="나눔명조" panose="020B0600000101010101" charset="-127"/>
                <a:ea typeface="나눔명조" panose="020B0600000101010101" charset="-127"/>
              </a:rPr>
              <a:t>→ Web Server→ App</a:t>
            </a:r>
            <a:endParaRPr lang="en-US" altLang="ko-KR" dirty="0">
              <a:solidFill>
                <a:srgbClr val="FF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5696A7-41C8-44A6-9F67-6A09B190DC00}"/>
              </a:ext>
            </a:extLst>
          </p:cNvPr>
          <p:cNvSpPr txBox="1"/>
          <p:nvPr/>
        </p:nvSpPr>
        <p:spPr>
          <a:xfrm>
            <a:off x="2651869" y="5273429"/>
            <a:ext cx="457200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00" b="1" kern="100" dirty="0">
                <a:latin typeface="나눔명조" panose="020B0600000101010101" charset="-127"/>
                <a:ea typeface="나눔명조" panose="020B0600000101010101" charset="-127"/>
              </a:rPr>
              <a:t>GPS </a:t>
            </a:r>
            <a:r>
              <a:rPr lang="ko-KR" altLang="en-US" sz="1900" b="1" kern="100" dirty="0">
                <a:latin typeface="나눔명조" panose="020B0600000101010101" charset="-127"/>
                <a:ea typeface="나눔명조" panose="020B0600000101010101" charset="-127"/>
              </a:rPr>
              <a:t>위치 전송</a:t>
            </a:r>
            <a:endParaRPr lang="ko-KR" altLang="en-US" sz="19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1EDC09-DEBC-4DA8-8707-905045272967}"/>
              </a:ext>
            </a:extLst>
          </p:cNvPr>
          <p:cNvSpPr/>
          <p:nvPr/>
        </p:nvSpPr>
        <p:spPr>
          <a:xfrm>
            <a:off x="2411586" y="5085184"/>
            <a:ext cx="5040560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691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D14576A-6AA4-4257-8453-09298C31C5B5}"/>
              </a:ext>
            </a:extLst>
          </p:cNvPr>
          <p:cNvSpPr txBox="1">
            <a:spLocks/>
          </p:cNvSpPr>
          <p:nvPr/>
        </p:nvSpPr>
        <p:spPr>
          <a:xfrm>
            <a:off x="5123892" y="740878"/>
            <a:ext cx="1944216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F/W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697F3-1382-45A5-94E3-67F2C374ACB4}"/>
              </a:ext>
            </a:extLst>
          </p:cNvPr>
          <p:cNvSpPr txBox="1"/>
          <p:nvPr/>
        </p:nvSpPr>
        <p:spPr>
          <a:xfrm>
            <a:off x="8891763" y="844247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팀 프로젝트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287DF6-E437-4E33-A17C-705E25DC801D}"/>
              </a:ext>
            </a:extLst>
          </p:cNvPr>
          <p:cNvGrpSpPr/>
          <p:nvPr/>
        </p:nvGrpSpPr>
        <p:grpSpPr>
          <a:xfrm>
            <a:off x="1703511" y="5229200"/>
            <a:ext cx="8856984" cy="1397324"/>
            <a:chOff x="179511" y="4941168"/>
            <a:chExt cx="8856984" cy="139732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C88DC10-040B-4C72-9235-C371E7329BB3}"/>
                </a:ext>
              </a:extLst>
            </p:cNvPr>
            <p:cNvGrpSpPr/>
            <p:nvPr/>
          </p:nvGrpSpPr>
          <p:grpSpPr>
            <a:xfrm>
              <a:off x="179511" y="4941168"/>
              <a:ext cx="8856984" cy="1397324"/>
              <a:chOff x="171467" y="5229200"/>
              <a:chExt cx="8856984" cy="1397324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8720D02-7380-43AF-B54F-9C56415D6D10}"/>
                  </a:ext>
                </a:extLst>
              </p:cNvPr>
              <p:cNvGrpSpPr/>
              <p:nvPr/>
            </p:nvGrpSpPr>
            <p:grpSpPr>
              <a:xfrm>
                <a:off x="171467" y="5229200"/>
                <a:ext cx="8856984" cy="1002645"/>
                <a:chOff x="171467" y="5603631"/>
                <a:chExt cx="8856984" cy="1002645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86FDEEA5-CB34-43EA-8C22-E7FB275F665A}"/>
                    </a:ext>
                  </a:extLst>
                </p:cNvPr>
                <p:cNvGrpSpPr/>
                <p:nvPr/>
              </p:nvGrpSpPr>
              <p:grpSpPr>
                <a:xfrm>
                  <a:off x="3901457" y="5897103"/>
                  <a:ext cx="1297151" cy="570624"/>
                  <a:chOff x="3819319" y="5916486"/>
                  <a:chExt cx="1297151" cy="570624"/>
                </a:xfrm>
              </p:grpSpPr>
              <p:sp>
                <p:nvSpPr>
                  <p:cNvPr id="65" name="화살표: 오른쪽 64">
                    <a:extLst>
                      <a:ext uri="{FF2B5EF4-FFF2-40B4-BE49-F238E27FC236}">
                        <a16:creationId xmlns:a16="http://schemas.microsoft.com/office/drawing/2014/main" id="{E0D34035-A710-4DF7-BBBF-10989233392A}"/>
                      </a:ext>
                    </a:extLst>
                  </p:cNvPr>
                  <p:cNvSpPr/>
                  <p:nvPr/>
                </p:nvSpPr>
                <p:spPr>
                  <a:xfrm>
                    <a:off x="3999694" y="6330694"/>
                    <a:ext cx="948645" cy="156416"/>
                  </a:xfrm>
                  <a:prstGeom prst="rightArrow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30B8EC7E-8F4E-4780-8112-3CF81B37AD1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9319" y="5916486"/>
                    <a:ext cx="1297151" cy="492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300" dirty="0">
                        <a:solidFill>
                          <a:srgbClr val="363636"/>
                        </a:solidFill>
                        <a:latin typeface="나눔명조" panose="020B0600000101010101" charset="-127"/>
                        <a:ea typeface="나눔명조" panose="020B0600000101010101" charset="-127"/>
                        <a:cs typeface="KoPubWorld돋움체 Bold" panose="00000800000000000000" pitchFamily="2" charset="-127"/>
                      </a:rPr>
                      <a:t>멀티 스레드 안</a:t>
                    </a:r>
                    <a:endParaRPr lang="en-US" altLang="ko-KR" sz="1300" dirty="0">
                      <a:solidFill>
                        <a:srgbClr val="363636"/>
                      </a:solidFill>
                      <a:latin typeface="나눔명조" panose="020B0600000101010101" charset="-127"/>
                      <a:ea typeface="나눔명조" panose="020B0600000101010101" charset="-127"/>
                      <a:cs typeface="KoPubWorld돋움체 Bold" panose="00000800000000000000" pitchFamily="2" charset="-127"/>
                    </a:endParaRPr>
                  </a:p>
                  <a:p>
                    <a:pPr algn="ctr"/>
                    <a:r>
                      <a:rPr lang="en-US" altLang="ko-KR" sz="1300" dirty="0">
                        <a:solidFill>
                          <a:srgbClr val="363636"/>
                        </a:solidFill>
                        <a:latin typeface="나눔명조" panose="020B0600000101010101" charset="-127"/>
                        <a:ea typeface="나눔명조" panose="020B0600000101010101" charset="-127"/>
                        <a:cs typeface="KoPubWorld돋움체 Bold" panose="00000800000000000000" pitchFamily="2" charset="-127"/>
                      </a:rPr>
                      <a:t>GPS </a:t>
                    </a:r>
                    <a:r>
                      <a:rPr lang="ko-KR" altLang="en-US" sz="1300" dirty="0">
                        <a:solidFill>
                          <a:srgbClr val="363636"/>
                        </a:solidFill>
                        <a:latin typeface="나눔명조" panose="020B0600000101010101" charset="-127"/>
                        <a:ea typeface="나눔명조" panose="020B0600000101010101" charset="-127"/>
                        <a:cs typeface="KoPubWorld돋움체 Bold" panose="00000800000000000000" pitchFamily="2" charset="-127"/>
                      </a:rPr>
                      <a:t>종속</a:t>
                    </a:r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7F6F060E-E95B-4E72-BDBA-53DE2E2F242E}"/>
                    </a:ext>
                  </a:extLst>
                </p:cNvPr>
                <p:cNvGrpSpPr/>
                <p:nvPr/>
              </p:nvGrpSpPr>
              <p:grpSpPr>
                <a:xfrm>
                  <a:off x="171467" y="5603631"/>
                  <a:ext cx="3714637" cy="978850"/>
                  <a:chOff x="954967" y="2852936"/>
                  <a:chExt cx="1512168" cy="2448272"/>
                </a:xfrm>
              </p:grpSpPr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024FA183-3710-43D8-999A-462DF4019012}"/>
                      </a:ext>
                    </a:extLst>
                  </p:cNvPr>
                  <p:cNvSpPr/>
                  <p:nvPr/>
                </p:nvSpPr>
                <p:spPr>
                  <a:xfrm>
                    <a:off x="954967" y="2852936"/>
                    <a:ext cx="1512168" cy="244827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altLang="ko-KR" sz="1300" dirty="0">
                      <a:solidFill>
                        <a:srgbClr val="62626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 algn="ctr" fontAlgn="base"/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멀티 스레드 모드와 </a:t>
                    </a:r>
                    <a:r>
                      <a:rPr lang="en-US" altLang="ko-KR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GPS </a:t>
                    </a:r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값 도출 및 전달을 </a:t>
                    </a:r>
                    <a:endParaRPr lang="en-US" altLang="ko-KR" sz="1300" dirty="0">
                      <a:solidFill>
                        <a:srgbClr val="626262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 algn="ctr" fontAlgn="base"/>
                    <a:r>
                      <a:rPr lang="ko-KR" altLang="en-US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합성하는 과정이 어려웠다</a:t>
                    </a:r>
                    <a:r>
                      <a:rPr lang="en-US" altLang="ko-KR" sz="1300" dirty="0">
                        <a:solidFill>
                          <a:srgbClr val="62626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4" name="사각형: 둥근 위쪽 모서리 63">
                    <a:extLst>
                      <a:ext uri="{FF2B5EF4-FFF2-40B4-BE49-F238E27FC236}">
                        <a16:creationId xmlns:a16="http://schemas.microsoft.com/office/drawing/2014/main" id="{28D27CDA-BF2A-4B31-B820-B759A17AFEA3}"/>
                      </a:ext>
                    </a:extLst>
                  </p:cNvPr>
                  <p:cNvSpPr/>
                  <p:nvPr/>
                </p:nvSpPr>
                <p:spPr>
                  <a:xfrm>
                    <a:off x="954967" y="2852936"/>
                    <a:ext cx="1512168" cy="730272"/>
                  </a:xfrm>
                  <a:prstGeom prst="round2SameRect">
                    <a:avLst/>
                  </a:prstGeom>
                  <a:solidFill>
                    <a:srgbClr val="FFC9C9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고난</a:t>
                    </a:r>
                    <a:endParaRPr lang="ko-KR" altLang="en-US" sz="13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A82EB6AC-37A9-4AB9-A2D6-921D6426F38B}"/>
                    </a:ext>
                  </a:extLst>
                </p:cNvPr>
                <p:cNvGrpSpPr/>
                <p:nvPr/>
              </p:nvGrpSpPr>
              <p:grpSpPr>
                <a:xfrm>
                  <a:off x="5235048" y="5605131"/>
                  <a:ext cx="3793403" cy="1001145"/>
                  <a:chOff x="1001748" y="2852936"/>
                  <a:chExt cx="1512168" cy="244827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45983802-25A7-4EA6-964A-55A090438909}"/>
                      </a:ext>
                    </a:extLst>
                  </p:cNvPr>
                  <p:cNvSpPr/>
                  <p:nvPr/>
                </p:nvSpPr>
                <p:spPr>
                  <a:xfrm>
                    <a:off x="1001748" y="2852936"/>
                    <a:ext cx="1512168" cy="244827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base"/>
                    <a:endParaRPr lang="en-US" altLang="ko-KR" sz="13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 algn="ctr" fontAlgn="base"/>
                    <a:r>
                      <a: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멀티 스레드 모드를 중심으로 메시지 전달 함수 안에 </a:t>
                    </a:r>
                    <a:r>
                      <a: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GPS </a:t>
                    </a:r>
                    <a:r>
                      <a:rPr lang="ko-KR" altLang="en-US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전송 코드를 입력하였다</a:t>
                    </a:r>
                    <a:r>
                      <a:rPr lang="en-US" altLang="ko-KR" sz="13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  <p:sp>
                <p:nvSpPr>
                  <p:cNvPr id="62" name="사각형: 둥근 위쪽 모서리 61">
                    <a:extLst>
                      <a:ext uri="{FF2B5EF4-FFF2-40B4-BE49-F238E27FC236}">
                        <a16:creationId xmlns:a16="http://schemas.microsoft.com/office/drawing/2014/main" id="{43C1A201-F604-4050-BC09-386580D165ED}"/>
                      </a:ext>
                    </a:extLst>
                  </p:cNvPr>
                  <p:cNvSpPr/>
                  <p:nvPr/>
                </p:nvSpPr>
                <p:spPr>
                  <a:xfrm>
                    <a:off x="1001748" y="2852936"/>
                    <a:ext cx="1512168" cy="730272"/>
                  </a:xfrm>
                  <a:prstGeom prst="round2SameRect">
                    <a:avLst/>
                  </a:prstGeom>
                  <a:solidFill>
                    <a:srgbClr val="9FFFCA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극복</a:t>
                    </a:r>
                  </a:p>
                </p:txBody>
              </p:sp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2771398-96C0-4E17-B6EF-711D55121501}"/>
                  </a:ext>
                </a:extLst>
              </p:cNvPr>
              <p:cNvSpPr txBox="1"/>
              <p:nvPr/>
            </p:nvSpPr>
            <p:spPr>
              <a:xfrm>
                <a:off x="1582119" y="6318747"/>
                <a:ext cx="60285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코드를 합칠 때는 큰 범위의 코드를 중심으로 종속 시켜야 한다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432BDFB-9ADA-4532-943A-CEC04CD86B39}"/>
                </a:ext>
              </a:extLst>
            </p:cNvPr>
            <p:cNvSpPr txBox="1"/>
            <p:nvPr/>
          </p:nvSpPr>
          <p:spPr>
            <a:xfrm>
              <a:off x="3779119" y="4947671"/>
              <a:ext cx="1479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2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코딩 합치는 과정</a:t>
              </a:r>
              <a:r>
                <a:rPr lang="en-US" altLang="ko-KR" sz="1200" dirty="0">
                  <a:solidFill>
                    <a:srgbClr val="363636"/>
                  </a:solidFill>
                  <a:latin typeface="나눔명조" panose="020B0600000101010101" charset="-127"/>
                  <a:ea typeface="나눔명조" panose="020B0600000101010101" charset="-127"/>
                  <a:cs typeface="KoPubWorld돋움체 Bold" panose="00000800000000000000" pitchFamily="2" charset="-127"/>
                </a:rPr>
                <a:t>)</a:t>
              </a:r>
              <a:endParaRPr lang="ko-KR" altLang="en-US" sz="1200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72B443-5D47-44A8-9F2D-47EECA8E64F1}"/>
              </a:ext>
            </a:extLst>
          </p:cNvPr>
          <p:cNvGrpSpPr/>
          <p:nvPr/>
        </p:nvGrpSpPr>
        <p:grpSpPr>
          <a:xfrm>
            <a:off x="1729376" y="1285588"/>
            <a:ext cx="8759113" cy="3583573"/>
            <a:chOff x="205375" y="1213579"/>
            <a:chExt cx="8759113" cy="35835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1F0BF3-8EF9-4032-BC0E-876523FDE886}"/>
                </a:ext>
              </a:extLst>
            </p:cNvPr>
            <p:cNvGrpSpPr/>
            <p:nvPr/>
          </p:nvGrpSpPr>
          <p:grpSpPr>
            <a:xfrm>
              <a:off x="205375" y="1803726"/>
              <a:ext cx="8759113" cy="2993426"/>
              <a:chOff x="205375" y="1556791"/>
              <a:chExt cx="8759113" cy="299342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AA8DD13-15E5-4584-9B06-E69AF9972A84}"/>
                  </a:ext>
                </a:extLst>
              </p:cNvPr>
              <p:cNvGrpSpPr/>
              <p:nvPr/>
            </p:nvGrpSpPr>
            <p:grpSpPr>
              <a:xfrm>
                <a:off x="205375" y="1556791"/>
                <a:ext cx="4366625" cy="2993426"/>
                <a:chOff x="120101" y="1369049"/>
                <a:chExt cx="4489266" cy="2160240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AAC23B8A-5BEF-4DF9-8A80-8FF256CEA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295" t="19390" r="35313" b="44658"/>
                <a:stretch/>
              </p:blipFill>
              <p:spPr>
                <a:xfrm>
                  <a:off x="120101" y="1369049"/>
                  <a:ext cx="4417599" cy="21602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1046036-B5EB-4F1E-9DCC-3F0226C121ED}"/>
                    </a:ext>
                  </a:extLst>
                </p:cNvPr>
                <p:cNvSpPr txBox="1"/>
                <p:nvPr/>
              </p:nvSpPr>
              <p:spPr>
                <a:xfrm>
                  <a:off x="2869552" y="1369050"/>
                  <a:ext cx="1739815" cy="3553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멀티 스레드 모드 중메시지 전달 코드</a:t>
                  </a:r>
                  <a:endParaRPr lang="en-US" altLang="ko-KR" sz="13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1798B16-94D0-4D7C-BCAA-09C2FD64D95C}"/>
                  </a:ext>
                </a:extLst>
              </p:cNvPr>
              <p:cNvGrpSpPr/>
              <p:nvPr/>
            </p:nvGrpSpPr>
            <p:grpSpPr>
              <a:xfrm>
                <a:off x="4788024" y="1556791"/>
                <a:ext cx="4176464" cy="2993426"/>
                <a:chOff x="4623679" y="1213578"/>
                <a:chExt cx="4417601" cy="2736304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0DB0FD15-A50A-4C36-9E14-1BE16F0AD4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7951" t="21339" r="26375" b="47200"/>
                <a:stretch/>
              </p:blipFill>
              <p:spPr>
                <a:xfrm>
                  <a:off x="4623679" y="1213578"/>
                  <a:ext cx="4417601" cy="273630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88D5FB-5210-4936-AECC-ADD54DABE1EE}"/>
                    </a:ext>
                  </a:extLst>
                </p:cNvPr>
                <p:cNvSpPr txBox="1"/>
                <p:nvPr/>
              </p:nvSpPr>
              <p:spPr>
                <a:xfrm>
                  <a:off x="7670300" y="1248630"/>
                  <a:ext cx="1276757" cy="281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GPS </a:t>
                  </a:r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값 통신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5580A3-D60F-42DD-A7EB-C19ACF0C0522}"/>
                  </a:ext>
                </a:extLst>
              </p:cNvPr>
              <p:cNvSpPr txBox="1"/>
              <p:nvPr/>
            </p:nvSpPr>
            <p:spPr>
              <a:xfrm>
                <a:off x="4446452" y="2845809"/>
                <a:ext cx="54372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/>
                  <a:t>+</a:t>
                </a:r>
                <a:endParaRPr lang="ko-KR" altLang="en-US" sz="2500" b="1" dirty="0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C94E8A-0C8D-429B-99A1-8308ADA8D7B4}"/>
                </a:ext>
              </a:extLst>
            </p:cNvPr>
            <p:cNvSpPr txBox="1"/>
            <p:nvPr/>
          </p:nvSpPr>
          <p:spPr>
            <a:xfrm>
              <a:off x="2993480" y="1213579"/>
              <a:ext cx="322189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Multi-thread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코드와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GPS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코드를 합침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DE30A2F0-A48B-41DA-90B9-C606B5CD3C74}"/>
                </a:ext>
              </a:extLst>
            </p:cNvPr>
            <p:cNvCxnSpPr>
              <a:cxnSpLocks/>
              <a:stCxn id="68" idx="2"/>
              <a:endCxn id="44" idx="0"/>
            </p:cNvCxnSpPr>
            <p:nvPr/>
          </p:nvCxnSpPr>
          <p:spPr>
            <a:xfrm rot="5400000">
              <a:off x="3337945" y="537245"/>
              <a:ext cx="282370" cy="225059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5A17003-AF25-48B9-B476-8FA0E7AEB209}"/>
                </a:ext>
              </a:extLst>
            </p:cNvPr>
            <p:cNvCxnSpPr>
              <a:cxnSpLocks/>
              <a:stCxn id="68" idx="2"/>
              <a:endCxn id="46" idx="0"/>
            </p:cNvCxnSpPr>
            <p:nvPr/>
          </p:nvCxnSpPr>
          <p:spPr>
            <a:xfrm rot="16200000" flipH="1">
              <a:off x="5599156" y="526626"/>
              <a:ext cx="282370" cy="2271830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9533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809018" y="530727"/>
            <a:ext cx="2551327" cy="40011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이동수단 위치 </a:t>
            </a:r>
            <a:r>
              <a:rPr lang="ko-KR" altLang="en-US" sz="2000" b="1" dirty="0" err="1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추적기</a:t>
            </a:r>
            <a:endParaRPr lang="ko-KR" altLang="en-US" sz="2000" b="1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4EED3-9BD3-4BDC-A9CC-13DC603A5BF1}"/>
              </a:ext>
            </a:extLst>
          </p:cNvPr>
          <p:cNvSpPr txBox="1"/>
          <p:nvPr/>
        </p:nvSpPr>
        <p:spPr>
          <a:xfrm>
            <a:off x="1830184" y="5524490"/>
            <a:ext cx="5201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Raspberry PI B+3, Amazon Web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GPS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안테나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보조 배터리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DC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7D55E-E62A-4F3C-9446-8910C0970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8" t="14653" r="26070" b="20903"/>
          <a:stretch/>
        </p:blipFill>
        <p:spPr>
          <a:xfrm>
            <a:off x="6265142" y="1568952"/>
            <a:ext cx="3915099" cy="36727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1BB7BB-ED94-4056-BF3E-559336E73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57" t="14670" r="29826" b="22177"/>
          <a:stretch/>
        </p:blipFill>
        <p:spPr>
          <a:xfrm rot="10800000">
            <a:off x="1991541" y="1556790"/>
            <a:ext cx="3915101" cy="36727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7D1761-2C84-4F9A-BAA7-FDDE3209A64F}"/>
              </a:ext>
            </a:extLst>
          </p:cNvPr>
          <p:cNvSpPr txBox="1"/>
          <p:nvPr/>
        </p:nvSpPr>
        <p:spPr>
          <a:xfrm>
            <a:off x="6384032" y="5517233"/>
            <a:ext cx="5201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Raspberry PI, App inventor2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이동수단 도난방지를 하기 위해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스마트폰으로 실시간 위치 확인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2990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809018" y="530727"/>
            <a:ext cx="2551327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시스템 구성도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5C7A7A-FB7F-4B45-AF1B-E4125F529D65}"/>
              </a:ext>
            </a:extLst>
          </p:cNvPr>
          <p:cNvSpPr txBox="1"/>
          <p:nvPr/>
        </p:nvSpPr>
        <p:spPr>
          <a:xfrm>
            <a:off x="2166442" y="5478344"/>
            <a:ext cx="512546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GPS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위치 파악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Raspberry, App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접속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Raspberry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보냄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EF49C22-A296-4F2A-94F6-57A8FAE7C592}"/>
              </a:ext>
            </a:extLst>
          </p:cNvPr>
          <p:cNvGrpSpPr/>
          <p:nvPr/>
        </p:nvGrpSpPr>
        <p:grpSpPr>
          <a:xfrm>
            <a:off x="2071784" y="1194056"/>
            <a:ext cx="7762685" cy="4401545"/>
            <a:chOff x="547783" y="1061779"/>
            <a:chExt cx="7762685" cy="430702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0897671-9732-4BA1-A94B-8DD68AE8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8" t="32660" r="60324" b="15881"/>
            <a:stretch/>
          </p:blipFill>
          <p:spPr>
            <a:xfrm rot="16200000">
              <a:off x="2589154" y="969891"/>
              <a:ext cx="862486" cy="1175409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B4F7196-550F-4F86-93B3-A73FB02635CE}"/>
                </a:ext>
              </a:extLst>
            </p:cNvPr>
            <p:cNvGrpSpPr/>
            <p:nvPr/>
          </p:nvGrpSpPr>
          <p:grpSpPr>
            <a:xfrm>
              <a:off x="547783" y="1155292"/>
              <a:ext cx="7762685" cy="4213511"/>
              <a:chOff x="62229" y="1851304"/>
              <a:chExt cx="6635513" cy="3204446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A9C96D7-5158-49BB-8DF5-6C71C7E5E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188" t="31250" r="55547" b="48195"/>
              <a:stretch/>
            </p:blipFill>
            <p:spPr>
              <a:xfrm>
                <a:off x="1921573" y="2675472"/>
                <a:ext cx="1004734" cy="16905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EF1A1E8F-74FE-415B-922E-D22D3BD18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8804" t="46210" r="53818" b="23576"/>
              <a:stretch/>
            </p:blipFill>
            <p:spPr>
              <a:xfrm>
                <a:off x="62229" y="1851304"/>
                <a:ext cx="1257651" cy="1300459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786977D1-E7F5-4418-BD2F-A94FB46B6597}"/>
                  </a:ext>
                </a:extLst>
              </p:cNvPr>
              <p:cNvCxnSpPr>
                <a:stCxn id="61" idx="3"/>
                <a:endCxn id="60" idx="1"/>
              </p:cNvCxnSpPr>
              <p:nvPr/>
            </p:nvCxnSpPr>
            <p:spPr>
              <a:xfrm flipV="1">
                <a:off x="1397660" y="3520757"/>
                <a:ext cx="523913" cy="302641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C070EC57-6C64-40B0-80FF-E9FDFD4F26C3}"/>
                  </a:ext>
                </a:extLst>
              </p:cNvPr>
              <p:cNvCxnSpPr>
                <a:cxnSpLocks/>
                <a:stCxn id="68" idx="0"/>
                <a:endCxn id="69" idx="0"/>
              </p:cNvCxnSpPr>
              <p:nvPr/>
            </p:nvCxnSpPr>
            <p:spPr>
              <a:xfrm rot="5400000" flipH="1" flipV="1">
                <a:off x="4876465" y="1490869"/>
                <a:ext cx="537601" cy="1779705"/>
              </a:xfrm>
              <a:prstGeom prst="bentConnector3">
                <a:avLst>
                  <a:gd name="adj1" fmla="val 128027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12BE0FE-B6A2-4A77-99D1-D14C84FD1182}"/>
                  </a:ext>
                </a:extLst>
              </p:cNvPr>
              <p:cNvSpPr/>
              <p:nvPr/>
            </p:nvSpPr>
            <p:spPr>
              <a:xfrm>
                <a:off x="1709546" y="4505522"/>
                <a:ext cx="1595235" cy="2519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라즈베리파이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B+ 3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CE93B27-9162-40A0-88ED-89D229DA506C}"/>
                  </a:ext>
                </a:extLst>
              </p:cNvPr>
              <p:cNvSpPr/>
              <p:nvPr/>
            </p:nvSpPr>
            <p:spPr>
              <a:xfrm>
                <a:off x="666596" y="4599814"/>
                <a:ext cx="477118" cy="2519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GPS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EDB34E2-2C9D-4106-87D9-074198C30A22}"/>
                  </a:ext>
                </a:extLst>
              </p:cNvPr>
              <p:cNvSpPr/>
              <p:nvPr/>
            </p:nvSpPr>
            <p:spPr>
              <a:xfrm>
                <a:off x="62229" y="2067902"/>
                <a:ext cx="684024" cy="2519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안테나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6ADFA51-6D4E-4F3E-A614-9C7F7E913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2439" y="2649521"/>
                <a:ext cx="1525948" cy="1747851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4DC48FF4-DFD1-4DB7-9244-888B7B90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2492" y="2111920"/>
                <a:ext cx="1325250" cy="2741259"/>
              </a:xfrm>
              <a:prstGeom prst="rect">
                <a:avLst/>
              </a:prstGeom>
            </p:spPr>
          </p:pic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CE8C0C0-E5B4-4165-93AD-D7D295EF9CF4}"/>
                  </a:ext>
                </a:extLst>
              </p:cNvPr>
              <p:cNvSpPr/>
              <p:nvPr/>
            </p:nvSpPr>
            <p:spPr>
              <a:xfrm>
                <a:off x="5513643" y="4803803"/>
                <a:ext cx="1141685" cy="2519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스마트폰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앱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8D00D5D-4612-44D6-B214-A0AD6E3A2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8966" y="2773580"/>
                <a:ext cx="968564" cy="1299505"/>
              </a:xfrm>
              <a:prstGeom prst="rect">
                <a:avLst/>
              </a:prstGeom>
            </p:spPr>
          </p:pic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2AEB7ED7-1D3C-439A-B08C-CC1DBA04A542}"/>
                  </a:ext>
                </a:extLst>
              </p:cNvPr>
              <p:cNvCxnSpPr>
                <a:cxnSpLocks/>
                <a:stCxn id="60" idx="3"/>
                <a:endCxn id="68" idx="1"/>
              </p:cNvCxnSpPr>
              <p:nvPr/>
            </p:nvCxnSpPr>
            <p:spPr>
              <a:xfrm>
                <a:off x="2926307" y="3520757"/>
                <a:ext cx="566132" cy="269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5EA89E2-FF8F-42CE-9800-2E87E2550B44}"/>
                  </a:ext>
                </a:extLst>
              </p:cNvPr>
              <p:cNvSpPr/>
              <p:nvPr/>
            </p:nvSpPr>
            <p:spPr>
              <a:xfrm>
                <a:off x="3944724" y="4485490"/>
                <a:ext cx="745686" cy="25194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 서버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63FC490-9876-4E9A-807D-75D58672C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7734" t="22077" r="53639" b="45537"/>
              <a:stretch/>
            </p:blipFill>
            <p:spPr>
              <a:xfrm>
                <a:off x="330465" y="3101910"/>
                <a:ext cx="1067194" cy="1442976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26B49E4C-CCE1-4888-90CA-069A2B619E14}"/>
                </a:ext>
              </a:extLst>
            </p:cNvPr>
            <p:cNvCxnSpPr>
              <a:cxnSpLocks/>
              <a:stCxn id="53" idx="0"/>
              <a:endCxn id="60" idx="0"/>
            </p:cNvCxnSpPr>
            <p:nvPr/>
          </p:nvCxnSpPr>
          <p:spPr>
            <a:xfrm rot="10800000" flipH="1" flipV="1">
              <a:off x="2432693" y="1557595"/>
              <a:ext cx="877984" cy="681391"/>
            </a:xfrm>
            <a:prstGeom prst="bentConnector4">
              <a:avLst>
                <a:gd name="adj1" fmla="val -26037"/>
                <a:gd name="adj2" fmla="val 7672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6B2532-01F8-4F69-ADE2-C0138874A75B}"/>
                </a:ext>
              </a:extLst>
            </p:cNvPr>
            <p:cNvSpPr/>
            <p:nvPr/>
          </p:nvSpPr>
          <p:spPr>
            <a:xfrm>
              <a:off x="1710534" y="1061779"/>
              <a:ext cx="800219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배터리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1368AF6-9FA7-4CA1-818A-3350C1DB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78" t="56782" r="57367" b="17724"/>
            <a:stretch/>
          </p:blipFill>
          <p:spPr>
            <a:xfrm>
              <a:off x="3829846" y="1248440"/>
              <a:ext cx="919066" cy="625933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8D8E90-442F-4C7E-832A-303A3C9F3A7A}"/>
                </a:ext>
              </a:extLst>
            </p:cNvPr>
            <p:cNvSpPr/>
            <p:nvPr/>
          </p:nvSpPr>
          <p:spPr>
            <a:xfrm>
              <a:off x="3721517" y="1890411"/>
              <a:ext cx="1304275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발전기</a:t>
              </a:r>
              <a:r>
                <a:rPr lang="en-US" altLang="ko-KR" sz="1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모터</a:t>
              </a:r>
              <a:r>
                <a:rPr lang="en-US" altLang="ko-KR" sz="1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7A7F2846-D0F2-4D73-A968-732B04193B23}"/>
                </a:ext>
              </a:extLst>
            </p:cNvPr>
            <p:cNvCxnSpPr>
              <a:cxnSpLocks/>
              <a:stCxn id="57" idx="1"/>
              <a:endCxn id="53" idx="2"/>
            </p:cNvCxnSpPr>
            <p:nvPr/>
          </p:nvCxnSpPr>
          <p:spPr>
            <a:xfrm flipH="1" flipV="1">
              <a:off x="3608102" y="1557595"/>
              <a:ext cx="221744" cy="38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B118625-27CE-4364-B334-77FD121E8919}"/>
              </a:ext>
            </a:extLst>
          </p:cNvPr>
          <p:cNvSpPr txBox="1"/>
          <p:nvPr/>
        </p:nvSpPr>
        <p:spPr>
          <a:xfrm>
            <a:off x="6299130" y="5467465"/>
            <a:ext cx="512546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위치로그를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저장된 위치로그 전송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App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위치로그를 통해 위치 추적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7633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2FC75B6-14C6-4AD7-A977-B8FE87D7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D14576A-6AA4-4257-8453-09298C31C5B5}"/>
              </a:ext>
            </a:extLst>
          </p:cNvPr>
          <p:cNvSpPr txBox="1">
            <a:spLocks/>
          </p:cNvSpPr>
          <p:nvPr/>
        </p:nvSpPr>
        <p:spPr>
          <a:xfrm>
            <a:off x="5339891" y="548680"/>
            <a:ext cx="1512219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S/W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B2BD6E-D488-4CAB-898A-621B8FA44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23400" r="28456" b="19200"/>
          <a:stretch/>
        </p:blipFill>
        <p:spPr>
          <a:xfrm>
            <a:off x="1631505" y="3653781"/>
            <a:ext cx="4418201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81B293-FDBC-4AF1-81B0-45E3550C3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8" t="37366" r="29415" b="21754"/>
          <a:stretch/>
        </p:blipFill>
        <p:spPr>
          <a:xfrm>
            <a:off x="1631504" y="1407821"/>
            <a:ext cx="4418203" cy="2102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5A980-6187-4511-93BD-48FE2B8A07F7}"/>
              </a:ext>
            </a:extLst>
          </p:cNvPr>
          <p:cNvSpPr txBox="1"/>
          <p:nvPr/>
        </p:nvSpPr>
        <p:spPr>
          <a:xfrm>
            <a:off x="3647728" y="1423417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TCP/IP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소켓 통신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multi-thread</a:t>
            </a:r>
            <a:r>
              <a:rPr lang="ko-KR" altLang="en-US" sz="1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725CA9-FD70-4489-87E5-BDAC6B0E4F22}"/>
              </a:ext>
            </a:extLst>
          </p:cNvPr>
          <p:cNvSpPr txBox="1"/>
          <p:nvPr/>
        </p:nvSpPr>
        <p:spPr>
          <a:xfrm>
            <a:off x="4583833" y="3709096"/>
            <a:ext cx="131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통신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52550A-858A-4C96-92B6-95110B1F3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6" t="17869" r="5540" b="28857"/>
          <a:stretch/>
        </p:blipFill>
        <p:spPr>
          <a:xfrm>
            <a:off x="6130300" y="2658984"/>
            <a:ext cx="4446172" cy="37223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9B100C-313F-48D5-BCE5-6D9E0C70B268}"/>
              </a:ext>
            </a:extLst>
          </p:cNvPr>
          <p:cNvSpPr txBox="1">
            <a:spLocks/>
          </p:cNvSpPr>
          <p:nvPr/>
        </p:nvSpPr>
        <p:spPr>
          <a:xfrm>
            <a:off x="9080856" y="5621178"/>
            <a:ext cx="1191608" cy="400110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GPS </a:t>
            </a:r>
            <a:r>
              <a:rPr lang="ko-KR" altLang="en-US" sz="20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센서 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D4192-2CCA-4823-B208-FB4591C63A97}"/>
              </a:ext>
            </a:extLst>
          </p:cNvPr>
          <p:cNvSpPr txBox="1"/>
          <p:nvPr/>
        </p:nvSpPr>
        <p:spPr>
          <a:xfrm>
            <a:off x="6266104" y="6381328"/>
            <a:ext cx="4249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A11FC-6047-4D00-BAA7-580C312292B0}"/>
              </a:ext>
            </a:extLst>
          </p:cNvPr>
          <p:cNvSpPr txBox="1"/>
          <p:nvPr/>
        </p:nvSpPr>
        <p:spPr>
          <a:xfrm>
            <a:off x="7612159" y="1363773"/>
            <a:ext cx="131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80CDE-4FEB-4BB6-A16F-ED6325C703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10" t="27692" r="46341" b="56327"/>
          <a:stretch/>
        </p:blipFill>
        <p:spPr>
          <a:xfrm>
            <a:off x="6220897" y="1733461"/>
            <a:ext cx="4077684" cy="822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2663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pic>
        <p:nvPicPr>
          <p:cNvPr id="2057" name="_x441195336">
            <a:extLst>
              <a:ext uri="{FF2B5EF4-FFF2-40B4-BE49-F238E27FC236}">
                <a16:creationId xmlns:a16="http://schemas.microsoft.com/office/drawing/2014/main" id="{20420FB0-9B6D-4B86-BBD4-18DFFE16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0" t="27153" r="35472" b="20584"/>
          <a:stretch>
            <a:fillRect/>
          </a:stretch>
        </p:blipFill>
        <p:spPr bwMode="auto">
          <a:xfrm>
            <a:off x="2306154" y="1395593"/>
            <a:ext cx="3528392" cy="242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_x46766624">
            <a:extLst>
              <a:ext uri="{FF2B5EF4-FFF2-40B4-BE49-F238E27FC236}">
                <a16:creationId xmlns:a16="http://schemas.microsoft.com/office/drawing/2014/main" id="{5CF5501E-ACF6-40B3-BBDD-90C053C2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2" t="30122" r="35217" b="19279"/>
          <a:stretch>
            <a:fillRect/>
          </a:stretch>
        </p:blipFill>
        <p:spPr bwMode="auto">
          <a:xfrm>
            <a:off x="6484636" y="1392503"/>
            <a:ext cx="3528392" cy="242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441194056">
            <a:extLst>
              <a:ext uri="{FF2B5EF4-FFF2-40B4-BE49-F238E27FC236}">
                <a16:creationId xmlns:a16="http://schemas.microsoft.com/office/drawing/2014/main" id="{0C05937A-3110-40D1-9C5C-69E386FA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6" t="17744" r="17041" b="24548"/>
          <a:stretch>
            <a:fillRect/>
          </a:stretch>
        </p:blipFill>
        <p:spPr bwMode="auto">
          <a:xfrm>
            <a:off x="6484636" y="3647414"/>
            <a:ext cx="3528392" cy="21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D14576A-6AA4-4257-8453-09298C31C5B5}"/>
              </a:ext>
            </a:extLst>
          </p:cNvPr>
          <p:cNvSpPr txBox="1">
            <a:spLocks/>
          </p:cNvSpPr>
          <p:nvPr/>
        </p:nvSpPr>
        <p:spPr>
          <a:xfrm>
            <a:off x="5339891" y="548680"/>
            <a:ext cx="1512219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H/W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725CA9-FD70-4489-87E5-BDAC6B0E4F22}"/>
              </a:ext>
            </a:extLst>
          </p:cNvPr>
          <p:cNvSpPr txBox="1"/>
          <p:nvPr/>
        </p:nvSpPr>
        <p:spPr>
          <a:xfrm>
            <a:off x="2201549" y="6024379"/>
            <a:ext cx="4824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보조배터리를 통한 제어기 전력 공급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3" name="_x441196216">
            <a:extLst>
              <a:ext uri="{FF2B5EF4-FFF2-40B4-BE49-F238E27FC236}">
                <a16:creationId xmlns:a16="http://schemas.microsoft.com/office/drawing/2014/main" id="{F223F1DC-D3C8-45C3-BDF2-E4DC5BD3D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t="29961" r="15695" b="17557"/>
          <a:stretch/>
        </p:blipFill>
        <p:spPr bwMode="auto">
          <a:xfrm>
            <a:off x="2306154" y="3647415"/>
            <a:ext cx="3528392" cy="21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C46041-AAE7-4073-91EA-77E3BF60842D}"/>
              </a:ext>
            </a:extLst>
          </p:cNvPr>
          <p:cNvSpPr txBox="1"/>
          <p:nvPr/>
        </p:nvSpPr>
        <p:spPr>
          <a:xfrm>
            <a:off x="6312024" y="6021289"/>
            <a:ext cx="4824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모터를 발전기로 활용하여 배터리 충전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316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FF865-3876-4966-AD23-DEC77B7F9C68}"/>
              </a:ext>
            </a:extLst>
          </p:cNvPr>
          <p:cNvSpPr txBox="1">
            <a:spLocks/>
          </p:cNvSpPr>
          <p:nvPr/>
        </p:nvSpPr>
        <p:spPr>
          <a:xfrm>
            <a:off x="4777710" y="548680"/>
            <a:ext cx="2902467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전송 및 위치 추적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071CA-A736-4BBC-9FFB-5A03D94E714E}"/>
              </a:ext>
            </a:extLst>
          </p:cNvPr>
          <p:cNvSpPr txBox="1"/>
          <p:nvPr/>
        </p:nvSpPr>
        <p:spPr>
          <a:xfrm>
            <a:off x="9672232" y="224421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A5A5A5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02</a:t>
            </a:r>
            <a:endParaRPr lang="ko-KR" altLang="en-US" sz="3600" dirty="0">
              <a:solidFill>
                <a:srgbClr val="A5A5A5"/>
              </a:solidFill>
              <a:latin typeface="나눔명조" panose="020B0600000101010101" charset="-127"/>
              <a:ea typeface="나눔명조" panose="020B0600000101010101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392D1-FEDE-4490-B1EA-3658FCD65C10}"/>
              </a:ext>
            </a:extLst>
          </p:cNvPr>
          <p:cNvSpPr txBox="1"/>
          <p:nvPr/>
        </p:nvSpPr>
        <p:spPr>
          <a:xfrm>
            <a:off x="8660929" y="844247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363636"/>
                </a:solidFill>
                <a:latin typeface="나눔명조" panose="020B0600000101010101" charset="-127"/>
                <a:ea typeface="나눔명조" panose="020B0600000101010101" charset="-127"/>
                <a:cs typeface="KoPubWorld돋움체 Bold" panose="00000800000000000000" pitchFamily="2" charset="-127"/>
              </a:rPr>
              <a:t>학기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D2BD07-E9DA-4272-84E8-355BD88DB804}"/>
              </a:ext>
            </a:extLst>
          </p:cNvPr>
          <p:cNvSpPr txBox="1">
            <a:spLocks/>
          </p:cNvSpPr>
          <p:nvPr/>
        </p:nvSpPr>
        <p:spPr>
          <a:xfrm>
            <a:off x="7152680" y="1216959"/>
            <a:ext cx="2232248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8BC219-7C68-4605-AB20-F270D66999F3}"/>
              </a:ext>
            </a:extLst>
          </p:cNvPr>
          <p:cNvSpPr txBox="1"/>
          <p:nvPr/>
        </p:nvSpPr>
        <p:spPr>
          <a:xfrm>
            <a:off x="7253877" y="6178116"/>
            <a:ext cx="220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위치 추적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9B48E2-9E79-4D7D-A4BE-2851485B9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918" r="20305" b="2413"/>
          <a:stretch/>
        </p:blipFill>
        <p:spPr>
          <a:xfrm>
            <a:off x="2322401" y="1638227"/>
            <a:ext cx="3989623" cy="439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36832-88A8-4A43-B03F-B10CEFE9591F}"/>
              </a:ext>
            </a:extLst>
          </p:cNvPr>
          <p:cNvSpPr txBox="1">
            <a:spLocks/>
          </p:cNvSpPr>
          <p:nvPr/>
        </p:nvSpPr>
        <p:spPr>
          <a:xfrm>
            <a:off x="2691375" y="6172410"/>
            <a:ext cx="3251673" cy="3442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로그를 </a:t>
            </a:r>
            <a:r>
              <a:rPr lang="en-US" altLang="ko-KR" sz="16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  <a:r>
              <a:rPr lang="ko-KR" altLang="en-US" sz="16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전송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5D002A-6E6B-46A9-AF9E-BBF5DCF89203}"/>
              </a:ext>
            </a:extLst>
          </p:cNvPr>
          <p:cNvGrpSpPr/>
          <p:nvPr/>
        </p:nvGrpSpPr>
        <p:grpSpPr>
          <a:xfrm>
            <a:off x="6652638" y="1716498"/>
            <a:ext cx="3403802" cy="4297255"/>
            <a:chOff x="5128638" y="1716497"/>
            <a:chExt cx="3403802" cy="4297255"/>
          </a:xfrm>
        </p:grpSpPr>
        <p:pic>
          <p:nvPicPr>
            <p:cNvPr id="17" name="그림 16" descr="스크린샷, 지도이(가) 표시된 사진&#10;&#10;자동 생성된 설명">
              <a:extLst>
                <a:ext uri="{FF2B5EF4-FFF2-40B4-BE49-F238E27FC236}">
                  <a16:creationId xmlns:a16="http://schemas.microsoft.com/office/drawing/2014/main" id="{8BA9F7B4-DC04-421D-951D-1956825ED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49"/>
            <a:stretch/>
          </p:blipFill>
          <p:spPr>
            <a:xfrm>
              <a:off x="5128638" y="1716497"/>
              <a:ext cx="3403802" cy="42972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0F915CB-2639-4B89-A8C5-514128400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918" t="9964" r="48660" b="87338"/>
            <a:stretch/>
          </p:blipFill>
          <p:spPr>
            <a:xfrm>
              <a:off x="6732240" y="2053025"/>
              <a:ext cx="504056" cy="16126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56BC90-DA72-4F1F-A7EA-920290177AD1}"/>
              </a:ext>
            </a:extLst>
          </p:cNvPr>
          <p:cNvSpPr txBox="1">
            <a:spLocks/>
          </p:cNvSpPr>
          <p:nvPr/>
        </p:nvSpPr>
        <p:spPr>
          <a:xfrm>
            <a:off x="3201087" y="1216959"/>
            <a:ext cx="2232248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2061105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와이드스크린</PresentationFormat>
  <Paragraphs>95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나눔명조</vt:lpstr>
      <vt:lpstr>Arial</vt:lpstr>
      <vt:lpstr>맑은 고딕</vt:lpstr>
      <vt:lpstr>새굴림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민우</dc:creator>
  <cp:lastModifiedBy>서 민우</cp:lastModifiedBy>
  <cp:revision>1</cp:revision>
  <dcterms:created xsi:type="dcterms:W3CDTF">2020-07-07T01:05:06Z</dcterms:created>
  <dcterms:modified xsi:type="dcterms:W3CDTF">2020-07-07T01:05:57Z</dcterms:modified>
</cp:coreProperties>
</file>